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512" userDrawn="1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B7C4"/>
    <a:srgbClr val="FF9300"/>
    <a:srgbClr val="1D8A94"/>
    <a:srgbClr val="2EE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8"/>
    <p:restoredTop sz="94753"/>
  </p:normalViewPr>
  <p:slideViewPr>
    <p:cSldViewPr snapToGrid="0">
      <p:cViewPr>
        <p:scale>
          <a:sx n="50" d="100"/>
          <a:sy n="50" d="100"/>
        </p:scale>
        <p:origin x="152" y="-648"/>
      </p:cViewPr>
      <p:guideLst>
        <p:guide orient="horz" pos="10512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8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95" y="-65166"/>
            <a:ext cx="22754146" cy="3233195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128566-E38E-BC4C-840C-5434A3B09FE0}"/>
              </a:ext>
            </a:extLst>
          </p:cNvPr>
          <p:cNvSpPr/>
          <p:nvPr/>
        </p:nvSpPr>
        <p:spPr>
          <a:xfrm>
            <a:off x="10872304" y="25946104"/>
            <a:ext cx="10236405" cy="5211911"/>
          </a:xfrm>
          <a:prstGeom prst="rect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061" y="31340895"/>
            <a:ext cx="7135281" cy="107177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OF RESEARCH STUDY in 54 pt"/>
          <p:cNvSpPr txBox="1"/>
          <p:nvPr/>
        </p:nvSpPr>
        <p:spPr>
          <a:xfrm>
            <a:off x="1141183" y="315956"/>
            <a:ext cx="12598001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b">
            <a:spAutoFit/>
          </a:bodyPr>
          <a:lstStyle>
            <a:lvl1pPr algn="l" defTabSz="1314450">
              <a:defRPr sz="5400" b="0" cap="all">
                <a:solidFill>
                  <a:srgbClr val="EE6419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 dirty="0">
                <a:latin typeface="ITC Franklin Gothic Std Dm Cd"/>
                <a:cs typeface="ITC Franklin Gothic Std Dm Cd"/>
              </a:rPr>
              <a:t>Measuring the public funding of </a:t>
            </a:r>
            <a:r>
              <a:rPr lang="en-US" dirty="0" err="1">
                <a:latin typeface="ITC Franklin Gothic Std Dm Cd"/>
                <a:cs typeface="ITC Franklin Gothic Std Dm Cd"/>
              </a:rPr>
              <a:t>R&amp;d</a:t>
            </a:r>
            <a:r>
              <a:rPr lang="en-US" dirty="0">
                <a:latin typeface="ITC Franklin Gothic Std Dm Cd"/>
                <a:cs typeface="ITC Franklin Gothic Std Dm Cd"/>
              </a:rPr>
              <a:t>:</a:t>
            </a:r>
          </a:p>
          <a:p>
            <a:r>
              <a:rPr lang="en-US" dirty="0">
                <a:latin typeface="ITC Franklin Gothic Std Dm Cd"/>
                <a:cs typeface="ITC Franklin Gothic Std Dm Cd"/>
              </a:rPr>
              <a:t>A feasibility study</a:t>
            </a:r>
            <a:endParaRPr dirty="0">
              <a:latin typeface="ITC Franklin Gothic Std Dm Cd"/>
              <a:cs typeface="ITC Franklin Gothic Std Dm Cd"/>
            </a:endParaRPr>
          </a:p>
        </p:txBody>
      </p:sp>
      <p:sp>
        <p:nvSpPr>
          <p:cNvPr id="39" name="Your Name, Graduate Student Name, Post Doc Name, Advisor…"/>
          <p:cNvSpPr txBox="1"/>
          <p:nvPr/>
        </p:nvSpPr>
        <p:spPr>
          <a:xfrm>
            <a:off x="1137102" y="1996147"/>
            <a:ext cx="11846192" cy="183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DSPG Team: Sean Pietrowicz (University of Notre Dame), Alyssa </a:t>
            </a:r>
            <a:r>
              <a:rPr lang="en-US" sz="2400" b="0" dirty="0" err="1">
                <a:latin typeface="ITC Franklin Gothic Std Book"/>
                <a:cs typeface="ITC Franklin Gothic Std Book"/>
              </a:rPr>
              <a:t>Fowers</a:t>
            </a:r>
            <a:r>
              <a:rPr lang="en-US" sz="2400" b="0" dirty="0">
                <a:latin typeface="ITC Franklin Gothic Std Book"/>
                <a:cs typeface="ITC Franklin Gothic Std Book"/>
              </a:rPr>
              <a:t> (University of Miami)</a:t>
            </a:r>
          </a:p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SDAD Team:  Samantha Cohen, J</a:t>
            </a:r>
            <a:r>
              <a:rPr lang="en-US" sz="2400" b="0" dirty="0">
                <a:cs typeface="ITC Franklin Gothic Std Book"/>
              </a:rPr>
              <a:t>oel Thurston,</a:t>
            </a:r>
            <a:r>
              <a:rPr lang="en-US" sz="2400" b="0" dirty="0">
                <a:latin typeface="ITC Franklin Gothic Std"/>
                <a:cs typeface="ITC Franklin Gothic Std Book"/>
              </a:rPr>
              <a:t> </a:t>
            </a:r>
            <a:r>
              <a:rPr lang="en-US" sz="2400" b="0" dirty="0">
                <a:latin typeface="ITC Franklin Gothic Std Book"/>
                <a:cs typeface="ITC Franklin Gothic Std Book"/>
              </a:rPr>
              <a:t>Stephanie Shipp</a:t>
            </a:r>
            <a:endParaRPr lang="en-US" sz="2400" dirty="0">
              <a:latin typeface="ITC Franklin Gothic Std Book"/>
            </a:endParaRPr>
          </a:p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Sponsor: John Jankowski, Chris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Pece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Gary Anderson, Audrey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Kindlon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NCSES</a:t>
            </a:r>
            <a:endParaRPr lang="en-US" b="0" dirty="0">
              <a:latin typeface="ITC Franklin Gothic Std Book" panose="020B0504030503020204" pitchFamily="34" charset="0"/>
              <a:cs typeface="ITC Franklin Gothic Std Boo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78B9E-6C85-8945-A0CB-4463D2E71A03}"/>
              </a:ext>
            </a:extLst>
          </p:cNvPr>
          <p:cNvSpPr txBox="1"/>
          <p:nvPr/>
        </p:nvSpPr>
        <p:spPr>
          <a:xfrm>
            <a:off x="11127049" y="25993983"/>
            <a:ext cx="9963293" cy="4674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Conclusions</a:t>
            </a:r>
            <a:endParaRPr lang="en-US" sz="28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algn="l"/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Yes, it is feasible to estimate R&amp;D spending with publicly available data.</a:t>
            </a: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Using project funding indicators in USA Spending, we produced estimates of S&amp;E funding similar to those in the FSS.</a:t>
            </a:r>
          </a:p>
          <a:p>
            <a:pPr algn="l"/>
            <a:endParaRPr lang="en-US" sz="1600" b="0" dirty="0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Future Work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Refine and measure subtypes of S&amp;E and R&amp;D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Use additional microdata, e.g. abstracts, to assess whether basic, applied, and development research can be identified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Examine agency-specific databases to fill in additional information beyond USA Spending</a:t>
            </a:r>
            <a:endParaRPr lang="en-US" dirty="0">
              <a:solidFill>
                <a:schemeClr val="bg1"/>
              </a:solidFill>
              <a:latin typeface="ITC Franklin Gothic Std Book" panose="020B05040305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F6DEC-12C0-E747-B930-75889363D962}"/>
              </a:ext>
            </a:extLst>
          </p:cNvPr>
          <p:cNvSpPr txBox="1"/>
          <p:nvPr/>
        </p:nvSpPr>
        <p:spPr>
          <a:xfrm>
            <a:off x="1198127" y="7318866"/>
            <a:ext cx="19769328" cy="665567"/>
          </a:xfrm>
          <a:prstGeom prst="rect">
            <a:avLst/>
          </a:prstGeom>
          <a:solidFill>
            <a:srgbClr val="28B7C4">
              <a:alpha val="4470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Methods: Identifying Science and Engineering funding in USA Spending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F63EA-DC21-6F47-A227-6467EABE6817}"/>
              </a:ext>
            </a:extLst>
          </p:cNvPr>
          <p:cNvSpPr/>
          <p:nvPr/>
        </p:nvSpPr>
        <p:spPr>
          <a:xfrm>
            <a:off x="1198126" y="3959490"/>
            <a:ext cx="9323862" cy="2881558"/>
          </a:xfrm>
          <a:prstGeom prst="rect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cs typeface="Arial"/>
              </a:rPr>
              <a:t>Can we estimate government spending on research and development using publicly available administrative data?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49912F-411E-2E41-A5CD-ABD0FC3EB6FA}"/>
              </a:ext>
            </a:extLst>
          </p:cNvPr>
          <p:cNvSpPr/>
          <p:nvPr/>
        </p:nvSpPr>
        <p:spPr>
          <a:xfrm>
            <a:off x="10872304" y="4656854"/>
            <a:ext cx="9970526" cy="182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Research and Development (R&amp;D) is basic and applied research and technological development. R&amp;D is a subset of Science and Engineering (S&amp;E), which also includes training, conferences, and fellowships.</a:t>
            </a:r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sym typeface="Helvetica Neue Medium"/>
              </a:rPr>
              <a:t>We examined spending from 6 federal agencies in fiscal year 2016 to determine the feasibility of identifying transactions related to S&amp;E and R&amp;D. These 6 agencies (DOD, DOE, USDA, NASA, NIH, NSF) accounted for 97% of all R&amp;D funding in the 2016 fiscal year.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</a:endParaRPr>
          </a:p>
          <a:p>
            <a:pPr marL="0" marR="0" indent="0" algn="l" defTabSz="19716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1F016A-BB2A-FD4D-A024-5DC2F3E08735}"/>
              </a:ext>
            </a:extLst>
          </p:cNvPr>
          <p:cNvSpPr/>
          <p:nvPr/>
        </p:nvSpPr>
        <p:spPr>
          <a:xfrm>
            <a:off x="1198126" y="20336385"/>
            <a:ext cx="19769328" cy="5000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17F8B-F142-8142-8FEF-A13AC6E2D997}"/>
              </a:ext>
            </a:extLst>
          </p:cNvPr>
          <p:cNvSpPr txBox="1"/>
          <p:nvPr/>
        </p:nvSpPr>
        <p:spPr>
          <a:xfrm>
            <a:off x="1198126" y="8021852"/>
            <a:ext cx="4630313" cy="4666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latin typeface="ITC Franklin Gothic Std Book" panose="020B0504030503020204" pitchFamily="34" charset="0"/>
              </a:rPr>
              <a:t>Data Source: USA Spending</a:t>
            </a:r>
            <a:endParaRPr lang="en-US" sz="2200" b="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Maintained by Treasury Department, Bureau of the Fiscal Service since 2008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Dataset includes all transactions between federal government and institutions of higher education in FY 2016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174,377 grant-related transactions 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126,617 contract-related transactions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854F5B-540B-AC4E-AD91-2325B43CA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39" y="9363998"/>
            <a:ext cx="10508702" cy="2678343"/>
          </a:xfrm>
          <a:prstGeom prst="rect">
            <a:avLst/>
          </a:prstGeom>
        </p:spPr>
      </p:pic>
      <p:sp>
        <p:nvSpPr>
          <p:cNvPr id="41" name="Body Text - Franklin Gothic Book - 22">
            <a:extLst>
              <a:ext uri="{FF2B5EF4-FFF2-40B4-BE49-F238E27FC236}">
                <a16:creationId xmlns:a16="http://schemas.microsoft.com/office/drawing/2014/main" id="{8B5079BF-37C1-3C4E-ABF5-C28E067F2D3B}"/>
              </a:ext>
            </a:extLst>
          </p:cNvPr>
          <p:cNvSpPr txBox="1"/>
          <p:nvPr/>
        </p:nvSpPr>
        <p:spPr>
          <a:xfrm>
            <a:off x="16214305" y="8403637"/>
            <a:ext cx="4894405" cy="397134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300" tIns="114300" rIns="114300" bIns="114300" anchor="ctr">
            <a:spAutoFit/>
          </a:bodyPr>
          <a:lstStyle>
            <a:lvl1pPr algn="l" defTabSz="1314450">
              <a:defRPr sz="22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ITC Franklin Gothic Std Book" panose="020B0504030503020204" pitchFamily="34" charset="0"/>
              </a:rPr>
              <a:t>Benchmarking: The Federal Support Survey (FSS)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The Survey of Federal Science and Engineering Support to Universities, Colleges, and Nonprofit Institutions (FSS) is run by the NCSES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Yearly</a:t>
            </a:r>
            <a:r>
              <a:rPr lang="en-US" sz="2200" b="0" dirty="0">
                <a:latin typeface="ITC Franklin Gothic Std Book" panose="020B0504030503020204" pitchFamily="34" charset="0"/>
              </a:rPr>
              <a:t> census of R&amp;D and S&amp;E funding; </a:t>
            </a:r>
            <a:r>
              <a:rPr lang="en-US" dirty="0">
                <a:latin typeface="ITC Franklin Gothic Std Book" panose="020B0504030503020204" pitchFamily="34" charset="0"/>
              </a:rPr>
              <a:t>used FY 2016 data in analysis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AB1375-AA27-CC4C-AB76-0172BEFCEFA0}"/>
              </a:ext>
            </a:extLst>
          </p:cNvPr>
          <p:cNvSpPr txBox="1"/>
          <p:nvPr/>
        </p:nvSpPr>
        <p:spPr>
          <a:xfrm>
            <a:off x="1350527" y="13157204"/>
            <a:ext cx="19769328" cy="665567"/>
          </a:xfrm>
          <a:prstGeom prst="rect">
            <a:avLst/>
          </a:prstGeom>
          <a:solidFill>
            <a:srgbClr val="28B7C4">
              <a:alpha val="4470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>
                <a:latin typeface="ITC Franklin Gothic Std Book" panose="020B0504030503020204" pitchFamily="34" charset="0"/>
              </a:defRPr>
            </a:lvl1pPr>
          </a:lstStyle>
          <a:p>
            <a:r>
              <a:rPr lang="en-US" dirty="0"/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935EA-1DEA-A645-A5F3-06737A4A53C9}"/>
              </a:ext>
            </a:extLst>
          </p:cNvPr>
          <p:cNvSpPr txBox="1"/>
          <p:nvPr/>
        </p:nvSpPr>
        <p:spPr>
          <a:xfrm>
            <a:off x="7242492" y="7984383"/>
            <a:ext cx="8137716" cy="14657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latin typeface="ITC Franklin Gothic Std Book" panose="020B0504030503020204" pitchFamily="34" charset="0"/>
              </a:rPr>
              <a:t>Catalog of Federal Domestic Assistance (CFDA) numbers explain intended use of grants. CFDA codes could identify S&amp;E, but not specifically R&amp;D.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50C35C-CCAD-FD46-9315-84DE36C560D6}"/>
              </a:ext>
            </a:extLst>
          </p:cNvPr>
          <p:cNvSpPr txBox="1"/>
          <p:nvPr/>
        </p:nvSpPr>
        <p:spPr>
          <a:xfrm>
            <a:off x="8158305" y="11961426"/>
            <a:ext cx="5308666" cy="881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0">
                <a:latin typeface="Franklin Gothic Medium" panose="020B0603020102020204" pitchFamily="34" charset="0"/>
              </a:rPr>
              <a:t>Product &amp; Service Codes (PSC) </a:t>
            </a:r>
            <a:r>
              <a:rPr lang="en-US" sz="2200" b="0">
                <a:latin typeface="Franklin Gothic Book" panose="020B0503020102020204" pitchFamily="34" charset="0"/>
              </a:rPr>
              <a:t>classify contracts by purpose (including R&amp;D)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AA9C76-70E9-4E49-B95A-38F79D97CF68}"/>
              </a:ext>
            </a:extLst>
          </p:cNvPr>
          <p:cNvSpPr/>
          <p:nvPr/>
        </p:nvSpPr>
        <p:spPr>
          <a:xfrm>
            <a:off x="920273" y="26765112"/>
            <a:ext cx="9601715" cy="430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is an NIH-run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public database of R&amp;D funding: accurate, but not comprehensive</a:t>
            </a:r>
            <a:endParaRPr 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Used as a sample of R&amp;D grants to test accuracy of our classification method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R="0" algn="l" defTabSz="197167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  <a:sym typeface="Helvetica Neue Medium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Result: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The Classification method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identified 99.9% of the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R&amp;D grants found in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.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</p:txBody>
      </p:sp>
      <p:graphicFrame>
        <p:nvGraphicFramePr>
          <p:cNvPr id="36" name="Table 8">
            <a:extLst>
              <a:ext uri="{FF2B5EF4-FFF2-40B4-BE49-F238E27FC236}">
                <a16:creationId xmlns:a16="http://schemas.microsoft.com/office/drawing/2014/main" id="{6094414C-3A2F-664C-B87E-6E03DDFB8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96336"/>
              </p:ext>
            </p:extLst>
          </p:nvPr>
        </p:nvGraphicFramePr>
        <p:xfrm>
          <a:off x="6031714" y="28929455"/>
          <a:ext cx="2816938" cy="1045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327">
                  <a:extLst>
                    <a:ext uri="{9D8B030D-6E8A-4147-A177-3AD203B41FA5}">
                      <a16:colId xmlns:a16="http://schemas.microsoft.com/office/drawing/2014/main" val="263708449"/>
                    </a:ext>
                  </a:extLst>
                </a:gridCol>
                <a:gridCol w="1420611">
                  <a:extLst>
                    <a:ext uri="{9D8B030D-6E8A-4147-A177-3AD203B41FA5}">
                      <a16:colId xmlns:a16="http://schemas.microsoft.com/office/drawing/2014/main" val="556084861"/>
                    </a:ext>
                  </a:extLst>
                </a:gridCol>
              </a:tblGrid>
              <a:tr h="52288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69,932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19,252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44715"/>
                  </a:ext>
                </a:extLst>
              </a:tr>
              <a:tr h="52288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3759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54916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7B76B45-E195-3640-AEE5-83CE56A11FB8}"/>
              </a:ext>
            </a:extLst>
          </p:cNvPr>
          <p:cNvSpPr txBox="1"/>
          <p:nvPr/>
        </p:nvSpPr>
        <p:spPr>
          <a:xfrm>
            <a:off x="5903778" y="28169432"/>
            <a:ext cx="2816939" cy="665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Found in Federal Reporter</a:t>
            </a:r>
          </a:p>
          <a:p>
            <a:r>
              <a:rPr lang="en-US" sz="1600" b="0">
                <a:solidFill>
                  <a:schemeClr val="tx1"/>
                </a:solidFill>
                <a:latin typeface="Franklin Gothic Book"/>
              </a:rPr>
              <a:t>             Yes      	    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30FAF9-02B5-014D-BC6C-A96B596EAE7C}"/>
              </a:ext>
            </a:extLst>
          </p:cNvPr>
          <p:cNvSpPr txBox="1"/>
          <p:nvPr/>
        </p:nvSpPr>
        <p:spPr>
          <a:xfrm rot="16200000">
            <a:off x="4473764" y="28654175"/>
            <a:ext cx="1948240" cy="911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Identified as S&amp;E in 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USA Spending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Book"/>
              </a:rPr>
              <a:t>    No    Yes</a:t>
            </a:r>
            <a:endParaRPr lang="en-US" sz="1600">
              <a:solidFill>
                <a:schemeClr val="tx1"/>
              </a:solidFill>
              <a:latin typeface="Franklin Gothic Book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B3FA6-3927-3143-93B2-3B7897786BDD}"/>
              </a:ext>
            </a:extLst>
          </p:cNvPr>
          <p:cNvSpPr/>
          <p:nvPr/>
        </p:nvSpPr>
        <p:spPr>
          <a:xfrm>
            <a:off x="920273" y="25975247"/>
            <a:ext cx="9294988" cy="607280"/>
          </a:xfrm>
          <a:prstGeom prst="rect">
            <a:avLst/>
          </a:prstGeom>
          <a:solidFill>
            <a:srgbClr val="28B7C4">
              <a:alpha val="60392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Checking Our 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B10AFF-AABE-6643-967A-56DB89F2D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526" y="13827110"/>
            <a:ext cx="19758183" cy="117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543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96633EB6-3C7D-47EF-A51D-A7F7B9FD590E}"/>
</file>

<file path=customXml/itemProps2.xml><?xml version="1.0" encoding="utf-8"?>
<ds:datastoreItem xmlns:ds="http://schemas.openxmlformats.org/officeDocument/2006/customXml" ds:itemID="{807DC47B-65E8-447E-B696-0B41C204B324}"/>
</file>

<file path=customXml/itemProps3.xml><?xml version="1.0" encoding="utf-8"?>
<ds:datastoreItem xmlns:ds="http://schemas.openxmlformats.org/officeDocument/2006/customXml" ds:itemID="{EF5CB63B-D5DC-4218-8F8C-928BE3BADBFB}"/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314</Words>
  <Application>Microsoft Macintosh PowerPoint</Application>
  <PresentationFormat>Custom</PresentationFormat>
  <Paragraphs>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4" baseType="lpstr">
      <vt:lpstr>Arial</vt:lpstr>
      <vt:lpstr>Arial,Sans-Serif</vt:lpstr>
      <vt:lpstr>Franklin Gothic Book</vt:lpstr>
      <vt:lpstr>Franklin Gothic Medium</vt:lpstr>
      <vt:lpstr>Helvetica Neue</vt:lpstr>
      <vt:lpstr>Helvetica Neue Light</vt:lpstr>
      <vt:lpstr>Helvetica Neue Medium</vt:lpstr>
      <vt:lpstr>Helvetica Neue Thin</vt:lpstr>
      <vt:lpstr>ITC Franklin Gothic Std</vt:lpstr>
      <vt:lpstr>ITC Franklin Gothic Std Book</vt:lpstr>
      <vt:lpstr>ITC Franklin Gothic Std Demi Co</vt:lpstr>
      <vt:lpstr>ITC Franklin Gothic Std Dm Cd</vt:lpstr>
      <vt:lpstr>White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Samantha Cohen</dc:creator>
  <cp:lastModifiedBy>Shipp, Stephanie S. (sss5sc)</cp:lastModifiedBy>
  <cp:revision>78</cp:revision>
  <cp:lastPrinted>2019-08-03T11:57:49Z</cp:lastPrinted>
  <dcterms:created xsi:type="dcterms:W3CDTF">2019-07-16T21:17:53Z</dcterms:created>
  <dcterms:modified xsi:type="dcterms:W3CDTF">2019-08-05T12:42:34Z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